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330" r:id="rId2"/>
    <p:sldId id="517" r:id="rId3"/>
    <p:sldId id="516" r:id="rId4"/>
    <p:sldId id="433" r:id="rId5"/>
    <p:sldId id="514" r:id="rId6"/>
    <p:sldId id="481" r:id="rId7"/>
    <p:sldId id="51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/>
    <p:restoredTop sz="96196"/>
  </p:normalViewPr>
  <p:slideViewPr>
    <p:cSldViewPr snapToGrid="0" snapToObjects="1">
      <p:cViewPr varScale="1">
        <p:scale>
          <a:sx n="121" d="100"/>
          <a:sy n="121" d="100"/>
        </p:scale>
        <p:origin x="6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tiff>
</file>

<file path=ppt/media/image3.tiff>
</file>

<file path=ppt/media/image4.jpeg>
</file>

<file path=ppt/media/image5.jpe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9/18/20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68950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3927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6683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480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4489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4948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1keydata.com/datawarehousing/data-modeling-levels.html" TargetMode="External"/><Relationship Id="rId3" Type="http://schemas.openxmlformats.org/officeDocument/2006/relationships/image" Target="../media/image2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hyperlink" Target="https://ehikioya.com/conceptual-logical-physical-database-modeling/" TargetMode="Externa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rtabelo.com/blog/crow-s-foot-notation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E6156-001: Topics in SW Engineering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Cloud Computing/Backend as a Service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BaaS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E6156: Topics in SW Engineering – Cloud Computing/BaaS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A4A3FF-D088-6D47-BEB7-673082CCC1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257" y="728910"/>
            <a:ext cx="11038609" cy="55321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F7EC1C6-B526-C24F-A653-02936C9D2C5C}"/>
              </a:ext>
            </a:extLst>
          </p:cNvPr>
          <p:cNvSpPr txBox="1"/>
          <p:nvPr/>
        </p:nvSpPr>
        <p:spPr>
          <a:xfrm>
            <a:off x="6718610" y="1313686"/>
            <a:ext cx="2224070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Your Application</a:t>
            </a:r>
            <a:br>
              <a:rPr lang="en-US" sz="2400" dirty="0"/>
            </a:br>
            <a:r>
              <a:rPr lang="en-US" sz="2400" dirty="0"/>
              <a:t>Logic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7FB3D8-E0E1-5347-904F-229F40B0C3EC}"/>
              </a:ext>
            </a:extLst>
          </p:cNvPr>
          <p:cNvSpPr txBox="1"/>
          <p:nvPr/>
        </p:nvSpPr>
        <p:spPr>
          <a:xfrm>
            <a:off x="958080" y="4732888"/>
            <a:ext cx="1396536" cy="15696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Reusable</a:t>
            </a:r>
            <a:br>
              <a:rPr lang="en-US" sz="2400" dirty="0"/>
            </a:br>
            <a:r>
              <a:rPr lang="en-US" sz="2400" dirty="0"/>
              <a:t>Functions</a:t>
            </a:r>
            <a:br>
              <a:rPr lang="en-US" sz="2400" dirty="0"/>
            </a:br>
            <a:r>
              <a:rPr lang="en-US" sz="2400" dirty="0"/>
              <a:t>and</a:t>
            </a:r>
            <a:br>
              <a:rPr lang="en-US" sz="2400" dirty="0"/>
            </a:br>
            <a:r>
              <a:rPr lang="en-US" sz="2400" dirty="0"/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627873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Major Divider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b="1" i="1" dirty="0">
                <a:solidFill>
                  <a:schemeClr val="bg1"/>
                </a:solidFill>
              </a:rPr>
              <a:t>E6156-001: Topics in SW Engineering – Cloud Computing/BaaS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588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8">
            <a:extLst>
              <a:ext uri="{FF2B5EF4-FFF2-40B4-BE49-F238E27FC236}">
                <a16:creationId xmlns:a16="http://schemas.microsoft.com/office/drawing/2014/main" id="{F6D54D39-2503-3F4E-95B1-82ECAFEC1D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Minor Divider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01ECE79C-39DE-1F4A-8ADF-D929B3D515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4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b="1" i="1" dirty="0">
                <a:solidFill>
                  <a:schemeClr val="bg1"/>
                </a:solidFill>
              </a:rPr>
              <a:t>E6156-001: Topics in SW Engineering – Cloud Computing/BaaS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719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Logical – Physical – Conceptual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3,4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92267-D314-C749-94D8-BBD5C9209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55" y="1151082"/>
            <a:ext cx="4918364" cy="27324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634888-9D34-A843-AFD4-4B0D4E7D25F9}"/>
              </a:ext>
            </a:extLst>
          </p:cNvPr>
          <p:cNvSpPr/>
          <p:nvPr/>
        </p:nvSpPr>
        <p:spPr>
          <a:xfrm>
            <a:off x="90054" y="85458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5"/>
              </a:rPr>
              <a:t>https://ehikioya.com/conceptual-logical-physical-database-modeling/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6503C6-6508-8345-AFB9-63D994510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81" y="3527255"/>
            <a:ext cx="6213764" cy="2671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69B874-806A-DA46-A890-84582F5C19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88" y="596714"/>
            <a:ext cx="4121150" cy="273403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448543-9DE7-0148-8019-A0AB80E962E6}"/>
              </a:ext>
            </a:extLst>
          </p:cNvPr>
          <p:cNvSpPr/>
          <p:nvPr/>
        </p:nvSpPr>
        <p:spPr>
          <a:xfrm>
            <a:off x="6726671" y="322576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03A380-ED33-9B4E-9F94-CB8E4D30001E}"/>
              </a:ext>
            </a:extLst>
          </p:cNvPr>
          <p:cNvSpPr/>
          <p:nvPr/>
        </p:nvSpPr>
        <p:spPr>
          <a:xfrm>
            <a:off x="6331527" y="597685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416073D-DA6F-D749-9047-55F316B0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21282"/>
            <a:ext cx="5354781" cy="2239818"/>
          </a:xfrm>
        </p:spPr>
        <p:txBody>
          <a:bodyPr>
            <a:noAutofit/>
          </a:bodyPr>
          <a:lstStyle/>
          <a:p>
            <a:r>
              <a:rPr lang="en-US" sz="2000" dirty="0"/>
              <a:t>It is easy to get carried away with modeling.</a:t>
            </a:r>
            <a:br>
              <a:rPr lang="en-US" sz="2000" dirty="0"/>
            </a:br>
            <a:r>
              <a:rPr lang="en-US" sz="2000" dirty="0"/>
              <a:t>You can spend all your time modeling and </a:t>
            </a:r>
            <a:br>
              <a:rPr lang="en-US" sz="2000" dirty="0"/>
            </a:br>
            <a:r>
              <a:rPr lang="en-US" sz="2000" dirty="0"/>
              <a:t>not actually build the schema.</a:t>
            </a:r>
          </a:p>
          <a:p>
            <a:r>
              <a:rPr lang="en-US" sz="2000" dirty="0"/>
              <a:t>We will use the approaches in class.</a:t>
            </a:r>
          </a:p>
          <a:p>
            <a:r>
              <a:rPr lang="en-US" sz="2000" dirty="0"/>
              <a:t>Mostly to understand concepts and patterns.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4972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6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dirty="0"/>
              <a:t>I use Crow’s Foot Notation:</a:t>
            </a:r>
          </a:p>
          <a:p>
            <a:pPr lvl="1"/>
            <a:r>
              <a:rPr lang="en-US" dirty="0"/>
              <a:t>Simpler and more compact.</a:t>
            </a:r>
          </a:p>
          <a:p>
            <a:pPr lvl="1"/>
            <a:r>
              <a:rPr lang="en-US" dirty="0"/>
              <a:t>Very similar to what MySQL uses.</a:t>
            </a:r>
          </a:p>
          <a:p>
            <a:pPr lvl="1"/>
            <a:r>
              <a:rPr lang="en-US" dirty="0"/>
              <a:t>Less tedious, but less expressive/complete.</a:t>
            </a:r>
          </a:p>
          <a:p>
            <a:r>
              <a:rPr lang="en-US" dirty="0"/>
              <a:t>There is a good tutorial at ... </a:t>
            </a:r>
            <a:br>
              <a:rPr lang="en-US" dirty="0"/>
            </a:br>
            <a:r>
              <a:rPr lang="en-US" dirty="0">
                <a:hlinkClick r:id="rId4"/>
              </a:rPr>
              <a:t>https://www.vertabelo.com/blog/crow-s-foot-notation/</a:t>
            </a:r>
            <a:r>
              <a:rPr lang="en-US" dirty="0"/>
              <a:t> </a:t>
            </a:r>
          </a:p>
          <a:p>
            <a:r>
              <a:rPr lang="en-US" dirty="0"/>
              <a:t>There are several other types of visual notations, and you can find examples.</a:t>
            </a:r>
          </a:p>
          <a:p>
            <a:pPr lvl="1"/>
            <a:r>
              <a:rPr lang="en-US" dirty="0"/>
              <a:t>I will mostly use Crow’s Foot in class, assignments, etc.</a:t>
            </a:r>
          </a:p>
          <a:p>
            <a:pPr lvl="1"/>
            <a:r>
              <a:rPr lang="en-US" dirty="0"/>
              <a:t>I will occasionally ask questions about the notation that the book uses on HW/exams.</a:t>
            </a:r>
          </a:p>
          <a:p>
            <a:r>
              <a:rPr lang="en-US" dirty="0"/>
              <a:t>What we are going to do now is ... ...</a:t>
            </a:r>
          </a:p>
          <a:p>
            <a:pPr lvl="1"/>
            <a:r>
              <a:rPr lang="en-US" dirty="0"/>
              <a:t>Play with two sets of tools.</a:t>
            </a:r>
          </a:p>
          <a:p>
            <a:pPr lvl="1"/>
            <a:r>
              <a:rPr lang="en-US" dirty="0"/>
              <a:t>Start doing a little modeling.</a:t>
            </a:r>
          </a:p>
        </p:txBody>
      </p:sp>
    </p:spTree>
    <p:extLst>
      <p:ext uri="{BB962C8B-B14F-4D97-AF65-F5344CB8AC3E}">
        <p14:creationId xmlns:p14="http://schemas.microsoft.com/office/powerpoint/2010/main" val="2673707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Monoliths to Business Services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7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E6156 – Topics in SW Engineering: Cloud Computing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EC2EA1-1F7A-AB4C-95D1-0798E42DAC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27343"/>
            <a:ext cx="5321624" cy="48033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1D261E-A258-4F4C-99E9-10112354D0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8557" y="1093511"/>
            <a:ext cx="5205309" cy="2878536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B8C78B3A-080C-FF47-A0B4-F2839E1C9306}"/>
              </a:ext>
            </a:extLst>
          </p:cNvPr>
          <p:cNvSpPr/>
          <p:nvPr/>
        </p:nvSpPr>
        <p:spPr>
          <a:xfrm>
            <a:off x="5321624" y="1984664"/>
            <a:ext cx="1309254" cy="7169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BBA79E1-031E-1245-B0BF-7D33C3E1C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3045" y="3658957"/>
            <a:ext cx="6323639" cy="25180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Complex solutions are a set of independent but connected “business services.”</a:t>
            </a:r>
          </a:p>
          <a:p>
            <a:pPr lvl="1"/>
            <a:r>
              <a:rPr lang="en-US" sz="2000" dirty="0"/>
              <a:t>Evolve from one project that includes lots of modules in one runtime</a:t>
            </a:r>
          </a:p>
          <a:p>
            <a:pPr lvl="1"/>
            <a:r>
              <a:rPr lang="en-US" sz="2000" dirty="0"/>
              <a:t>To</a:t>
            </a:r>
          </a:p>
          <a:p>
            <a:pPr lvl="1"/>
            <a:r>
              <a:rPr lang="en-US" sz="2000" dirty="0"/>
              <a:t>A set of independent, interacting microservices that are independent projects and runtime.</a:t>
            </a:r>
          </a:p>
        </p:txBody>
      </p:sp>
    </p:spTree>
    <p:extLst>
      <p:ext uri="{BB962C8B-B14F-4D97-AF65-F5344CB8AC3E}">
        <p14:creationId xmlns:p14="http://schemas.microsoft.com/office/powerpoint/2010/main" val="2264845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17108</TotalTime>
  <Words>366</Words>
  <Application>Microsoft Macintosh PowerPoint</Application>
  <PresentationFormat>Widescreen</PresentationFormat>
  <Paragraphs>47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14</cp:revision>
  <cp:lastPrinted>2019-12-22T11:43:29Z</cp:lastPrinted>
  <dcterms:created xsi:type="dcterms:W3CDTF">2019-12-10T14:25:24Z</dcterms:created>
  <dcterms:modified xsi:type="dcterms:W3CDTF">2020-09-19T14:14:54Z</dcterms:modified>
</cp:coreProperties>
</file>

<file path=docProps/thumbnail.jpeg>
</file>